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oboto Slab"/>
      <p:regular r:id="rId15"/>
    </p:embeddedFont>
    <p:embeddedFont>
      <p:font typeface="Roboto Slab"/>
      <p:regular r:id="rId16"/>
    </p:embeddedFont>
    <p:embeddedFont>
      <p:font typeface="Roboto"/>
      <p:regular r:id="rId17"/>
    </p:embeddedFont>
    <p:embeddedFont>
      <p:font typeface="Roboto"/>
      <p:regular r:id="rId18"/>
    </p:embeddedFont>
    <p:embeddedFont>
      <p:font typeface="Roboto"/>
      <p:regular r:id="rId19"/>
    </p:embeddedFont>
    <p:embeddedFont>
      <p:font typeface="Robo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The Inca Civilization: Legacy of Innovation</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Welcome to our exploration of the Inca Civilization, a remarkable empire that thrived in the Andes Mountains of South America from the 13th to 16th centuries. This presentation delves into their impressive advancements in science, technology, and society, shedding light on their enduring legacy.</a:t>
            </a:r>
            <a:endParaRPr lang="en-US" sz="1750" dirty="0"/>
          </a:p>
        </p:txBody>
      </p:sp>
      <p:sp>
        <p:nvSpPr>
          <p:cNvPr id="5" name="Shape 2"/>
          <p:cNvSpPr/>
          <p:nvPr/>
        </p:nvSpPr>
        <p:spPr>
          <a:xfrm>
            <a:off x="6280190" y="5846921"/>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854541"/>
            <a:ext cx="347663" cy="347663"/>
          </a:xfrm>
          <a:prstGeom prst="rect">
            <a:avLst/>
          </a:prstGeom>
        </p:spPr>
      </p:pic>
      <p:sp>
        <p:nvSpPr>
          <p:cNvPr id="7" name="Text 3"/>
          <p:cNvSpPr/>
          <p:nvPr/>
        </p:nvSpPr>
        <p:spPr>
          <a:xfrm>
            <a:off x="6756440" y="5830014"/>
            <a:ext cx="2190750" cy="396835"/>
          </a:xfrm>
          <a:prstGeom prst="rect">
            <a:avLst/>
          </a:prstGeom>
          <a:noFill/>
          <a:ln/>
        </p:spPr>
        <p:txBody>
          <a:bodyPr wrap="none" lIns="0" tIns="0" rIns="0" bIns="0" rtlCol="0" anchor="t"/>
          <a:lstStyle/>
          <a:p>
            <a:pPr algn="l" indent="0" marL="0">
              <a:lnSpc>
                <a:spcPts val="3100"/>
              </a:lnSpc>
              <a:buNone/>
            </a:pPr>
            <a:r>
              <a:rPr lang="en-US" sz="2200" b="1" dirty="0">
                <a:solidFill>
                  <a:srgbClr val="15213F"/>
                </a:solidFill>
                <a:latin typeface="Roboto Bold" pitchFamily="34" charset="0"/>
                <a:ea typeface="Roboto Bold" pitchFamily="34" charset="-122"/>
                <a:cs typeface="Roboto Bold" pitchFamily="34" charset="-120"/>
              </a:rPr>
              <a:t>by Lance Miraran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7354729" cy="708779"/>
          </a:xfrm>
          <a:prstGeom prst="rect">
            <a:avLst/>
          </a:prstGeom>
          <a:noFill/>
          <a:ln/>
        </p:spPr>
        <p:txBody>
          <a:bodyPr wrap="none" lIns="0" tIns="0" rIns="0" bIns="0" rtlCol="0" anchor="t"/>
          <a:lstStyle/>
          <a:p>
            <a:pPr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A Glimpse into Inca Society</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Rise of the Inca</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The Inca Empire emerged in the 13th century, expanding rapidly through conquest and diplomacy. They established a vast and complex society, centered around agriculture, trade, and military prowess.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Inca Society</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Inca society was divided into a hierarchical structure, with the emperor at the top and commoners at the bottom. The empire thrived on cooperation, community, and a strong belief in their deities.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6165" y="858441"/>
            <a:ext cx="5330071" cy="666274"/>
          </a:xfrm>
          <a:prstGeom prst="rect">
            <a:avLst/>
          </a:prstGeom>
          <a:noFill/>
          <a:ln/>
        </p:spPr>
        <p:txBody>
          <a:bodyPr wrap="none" lIns="0" tIns="0" rIns="0" bIns="0" rtlCol="0" anchor="t"/>
          <a:lstStyle/>
          <a:p>
            <a:pPr indent="0" marL="0">
              <a:lnSpc>
                <a:spcPts val="5200"/>
              </a:lnSpc>
              <a:buNone/>
            </a:pPr>
            <a:r>
              <a:rPr lang="en-US" sz="4150" dirty="0">
                <a:solidFill>
                  <a:srgbClr val="3257B8"/>
                </a:solidFill>
                <a:latin typeface="Roboto Slab" pitchFamily="34" charset="0"/>
                <a:ea typeface="Roboto Slab" pitchFamily="34" charset="-122"/>
                <a:cs typeface="Roboto Slab" pitchFamily="34" charset="-120"/>
              </a:rPr>
              <a:t>Engineering Marvels</a:t>
            </a:r>
            <a:endParaRPr lang="en-US" sz="4150" dirty="0"/>
          </a:p>
        </p:txBody>
      </p:sp>
      <p:pic>
        <p:nvPicPr>
          <p:cNvPr id="4" name="Image 1" descr="preencoded.png">    </p:cNvPr>
          <p:cNvPicPr>
            <a:picLocks noChangeAspect="1"/>
          </p:cNvPicPr>
          <p:nvPr/>
        </p:nvPicPr>
        <p:blipFill>
          <a:blip r:embed="rId2"/>
          <a:stretch>
            <a:fillRect/>
          </a:stretch>
        </p:blipFill>
        <p:spPr>
          <a:xfrm>
            <a:off x="746165" y="1844516"/>
            <a:ext cx="1065967" cy="1910477"/>
          </a:xfrm>
          <a:prstGeom prst="rect">
            <a:avLst/>
          </a:prstGeom>
        </p:spPr>
      </p:pic>
      <p:sp>
        <p:nvSpPr>
          <p:cNvPr id="5" name="Text 1"/>
          <p:cNvSpPr/>
          <p:nvPr/>
        </p:nvSpPr>
        <p:spPr>
          <a:xfrm>
            <a:off x="2131933" y="2057638"/>
            <a:ext cx="2664976" cy="333018"/>
          </a:xfrm>
          <a:prstGeom prst="rect">
            <a:avLst/>
          </a:prstGeom>
          <a:noFill/>
          <a:ln/>
        </p:spPr>
        <p:txBody>
          <a:bodyPr wrap="none" lIns="0" tIns="0" rIns="0" bIns="0" rtlCol="0" anchor="t"/>
          <a:lstStyle/>
          <a:p>
            <a:pPr algn="l" indent="0" marL="0">
              <a:lnSpc>
                <a:spcPts val="2600"/>
              </a:lnSpc>
              <a:buNone/>
            </a:pPr>
            <a:r>
              <a:rPr lang="en-US" sz="2050" dirty="0">
                <a:solidFill>
                  <a:srgbClr val="15213F"/>
                </a:solidFill>
                <a:latin typeface="Roboto Slab" pitchFamily="34" charset="0"/>
                <a:ea typeface="Roboto Slab" pitchFamily="34" charset="-122"/>
                <a:cs typeface="Roboto Slab" pitchFamily="34" charset="-120"/>
              </a:rPr>
              <a:t>Inca Roads</a:t>
            </a:r>
            <a:endParaRPr lang="en-US" sz="2050" dirty="0"/>
          </a:p>
        </p:txBody>
      </p:sp>
      <p:sp>
        <p:nvSpPr>
          <p:cNvPr id="6" name="Text 2"/>
          <p:cNvSpPr/>
          <p:nvPr/>
        </p:nvSpPr>
        <p:spPr>
          <a:xfrm>
            <a:off x="2131933" y="2518529"/>
            <a:ext cx="6265902" cy="1023342"/>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The Inca constructed an extensive network of roads that spanned thousands of miles across rugged terrain, facilitating trade, communication, and military movements.</a:t>
            </a:r>
            <a:endParaRPr lang="en-US" sz="1650" dirty="0"/>
          </a:p>
        </p:txBody>
      </p:sp>
      <p:pic>
        <p:nvPicPr>
          <p:cNvPr id="7" name="Image 2" descr="preencoded.png">    </p:cNvPr>
          <p:cNvPicPr>
            <a:picLocks noChangeAspect="1"/>
          </p:cNvPicPr>
          <p:nvPr/>
        </p:nvPicPr>
        <p:blipFill>
          <a:blip r:embed="rId3"/>
          <a:stretch>
            <a:fillRect/>
          </a:stretch>
        </p:blipFill>
        <p:spPr>
          <a:xfrm>
            <a:off x="746165" y="3754993"/>
            <a:ext cx="1065967" cy="1705570"/>
          </a:xfrm>
          <a:prstGeom prst="rect">
            <a:avLst/>
          </a:prstGeom>
        </p:spPr>
      </p:pic>
      <p:sp>
        <p:nvSpPr>
          <p:cNvPr id="8" name="Text 3"/>
          <p:cNvSpPr/>
          <p:nvPr/>
        </p:nvSpPr>
        <p:spPr>
          <a:xfrm>
            <a:off x="2131933" y="3968115"/>
            <a:ext cx="2664976" cy="333018"/>
          </a:xfrm>
          <a:prstGeom prst="rect">
            <a:avLst/>
          </a:prstGeom>
          <a:noFill/>
          <a:ln/>
        </p:spPr>
        <p:txBody>
          <a:bodyPr wrap="none" lIns="0" tIns="0" rIns="0" bIns="0" rtlCol="0" anchor="t"/>
          <a:lstStyle/>
          <a:p>
            <a:pPr algn="l" indent="0" marL="0">
              <a:lnSpc>
                <a:spcPts val="2600"/>
              </a:lnSpc>
              <a:buNone/>
            </a:pPr>
            <a:r>
              <a:rPr lang="en-US" sz="2050" dirty="0">
                <a:solidFill>
                  <a:srgbClr val="15213F"/>
                </a:solidFill>
                <a:latin typeface="Roboto Slab" pitchFamily="34" charset="0"/>
                <a:ea typeface="Roboto Slab" pitchFamily="34" charset="-122"/>
                <a:cs typeface="Roboto Slab" pitchFamily="34" charset="-120"/>
              </a:rPr>
              <a:t>Suspension Bridges</a:t>
            </a:r>
            <a:endParaRPr lang="en-US" sz="2050" dirty="0"/>
          </a:p>
        </p:txBody>
      </p:sp>
      <p:sp>
        <p:nvSpPr>
          <p:cNvPr id="9" name="Text 4"/>
          <p:cNvSpPr/>
          <p:nvPr/>
        </p:nvSpPr>
        <p:spPr>
          <a:xfrm>
            <a:off x="2131933" y="4429006"/>
            <a:ext cx="6265902" cy="682228"/>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They pioneered the use of suspension bridges, utilizing woven fibers to create resilient bridges across deep gorges and rivers.</a:t>
            </a:r>
            <a:endParaRPr lang="en-US" sz="1650" dirty="0"/>
          </a:p>
        </p:txBody>
      </p:sp>
      <p:pic>
        <p:nvPicPr>
          <p:cNvPr id="10" name="Image 3" descr="preencoded.png">    </p:cNvPr>
          <p:cNvPicPr>
            <a:picLocks noChangeAspect="1"/>
          </p:cNvPicPr>
          <p:nvPr/>
        </p:nvPicPr>
        <p:blipFill>
          <a:blip r:embed="rId4"/>
          <a:stretch>
            <a:fillRect/>
          </a:stretch>
        </p:blipFill>
        <p:spPr>
          <a:xfrm>
            <a:off x="746165" y="5460563"/>
            <a:ext cx="1065967" cy="1910477"/>
          </a:xfrm>
          <a:prstGeom prst="rect">
            <a:avLst/>
          </a:prstGeom>
        </p:spPr>
      </p:pic>
      <p:sp>
        <p:nvSpPr>
          <p:cNvPr id="11" name="Text 5"/>
          <p:cNvSpPr/>
          <p:nvPr/>
        </p:nvSpPr>
        <p:spPr>
          <a:xfrm>
            <a:off x="2131933" y="5673685"/>
            <a:ext cx="2664976" cy="333018"/>
          </a:xfrm>
          <a:prstGeom prst="rect">
            <a:avLst/>
          </a:prstGeom>
          <a:noFill/>
          <a:ln/>
        </p:spPr>
        <p:txBody>
          <a:bodyPr wrap="none" lIns="0" tIns="0" rIns="0" bIns="0" rtlCol="0" anchor="t"/>
          <a:lstStyle/>
          <a:p>
            <a:pPr algn="l" indent="0" marL="0">
              <a:lnSpc>
                <a:spcPts val="2600"/>
              </a:lnSpc>
              <a:buNone/>
            </a:pPr>
            <a:r>
              <a:rPr lang="en-US" sz="2050" dirty="0">
                <a:solidFill>
                  <a:srgbClr val="15213F"/>
                </a:solidFill>
                <a:latin typeface="Roboto Slab" pitchFamily="34" charset="0"/>
                <a:ea typeface="Roboto Slab" pitchFamily="34" charset="-122"/>
                <a:cs typeface="Roboto Slab" pitchFamily="34" charset="-120"/>
              </a:rPr>
              <a:t>Irrigation Systems</a:t>
            </a:r>
            <a:endParaRPr lang="en-US" sz="2050" dirty="0"/>
          </a:p>
        </p:txBody>
      </p:sp>
      <p:sp>
        <p:nvSpPr>
          <p:cNvPr id="12" name="Text 6"/>
          <p:cNvSpPr/>
          <p:nvPr/>
        </p:nvSpPr>
        <p:spPr>
          <a:xfrm>
            <a:off x="2131933" y="6134576"/>
            <a:ext cx="6265902" cy="1023342"/>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The Inca developed intricate irrigation systems, channeling water from mountain streams to irrigate their crops, ensuring agricultural productivity in a challenging environment.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27847"/>
            <a:ext cx="7459861" cy="708779"/>
          </a:xfrm>
          <a:prstGeom prst="rect">
            <a:avLst/>
          </a:prstGeom>
          <a:noFill/>
          <a:ln/>
        </p:spPr>
        <p:txBody>
          <a:bodyPr wrap="none" lIns="0" tIns="0" rIns="0" bIns="0" rtlCol="0" anchor="t"/>
          <a:lstStyle/>
          <a:p>
            <a:pPr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Inca Cultural Achievements</a:t>
            </a:r>
            <a:endParaRPr lang="en-US" sz="4450" dirty="0"/>
          </a:p>
        </p:txBody>
      </p:sp>
      <p:sp>
        <p:nvSpPr>
          <p:cNvPr id="4" name="Shape 1"/>
          <p:cNvSpPr/>
          <p:nvPr/>
        </p:nvSpPr>
        <p:spPr>
          <a:xfrm>
            <a:off x="793790" y="5031938"/>
            <a:ext cx="510302" cy="510302"/>
          </a:xfrm>
          <a:prstGeom prst="roundRect">
            <a:avLst>
              <a:gd name="adj" fmla="val 6667"/>
            </a:avLst>
          </a:prstGeom>
          <a:solidFill>
            <a:srgbClr val="E9ECF2"/>
          </a:solidFill>
          <a:ln/>
        </p:spPr>
      </p:sp>
      <p:sp>
        <p:nvSpPr>
          <p:cNvPr id="5" name="Text 2"/>
          <p:cNvSpPr/>
          <p:nvPr/>
        </p:nvSpPr>
        <p:spPr>
          <a:xfrm>
            <a:off x="978813" y="5116949"/>
            <a:ext cx="140256" cy="340281"/>
          </a:xfrm>
          <a:prstGeom prst="rect">
            <a:avLst/>
          </a:prstGeom>
          <a:noFill/>
          <a:ln/>
        </p:spPr>
        <p:txBody>
          <a:bodyPr wrap="none" lIns="0" tIns="0" rIns="0" bIns="0" rtlCol="0" anchor="t"/>
          <a:lstStyle/>
          <a:p>
            <a:pPr algn="ctr" indent="0" marL="0">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1530906" y="503193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Quipu</a:t>
            </a:r>
            <a:endParaRPr lang="en-US" sz="2200" dirty="0"/>
          </a:p>
        </p:txBody>
      </p:sp>
      <p:sp>
        <p:nvSpPr>
          <p:cNvPr id="7" name="Text 4"/>
          <p:cNvSpPr/>
          <p:nvPr/>
        </p:nvSpPr>
        <p:spPr>
          <a:xfrm>
            <a:off x="1530906" y="5522357"/>
            <a:ext cx="3459242" cy="1814513"/>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A unique record-keeping system, employing knotted ropes to represent numerical and symbolic information, allowing for data storage and communication.</a:t>
            </a:r>
            <a:endParaRPr lang="en-US" sz="1750" dirty="0"/>
          </a:p>
        </p:txBody>
      </p:sp>
      <p:sp>
        <p:nvSpPr>
          <p:cNvPr id="8" name="Shape 5"/>
          <p:cNvSpPr/>
          <p:nvPr/>
        </p:nvSpPr>
        <p:spPr>
          <a:xfrm>
            <a:off x="5216962" y="5031938"/>
            <a:ext cx="510302" cy="510302"/>
          </a:xfrm>
          <a:prstGeom prst="roundRect">
            <a:avLst>
              <a:gd name="adj" fmla="val 6667"/>
            </a:avLst>
          </a:prstGeom>
          <a:solidFill>
            <a:srgbClr val="E9ECF2"/>
          </a:solidFill>
          <a:ln/>
        </p:spPr>
      </p:sp>
      <p:sp>
        <p:nvSpPr>
          <p:cNvPr id="9" name="Text 6"/>
          <p:cNvSpPr/>
          <p:nvPr/>
        </p:nvSpPr>
        <p:spPr>
          <a:xfrm>
            <a:off x="5378172" y="5116949"/>
            <a:ext cx="187881" cy="340281"/>
          </a:xfrm>
          <a:prstGeom prst="rect">
            <a:avLst/>
          </a:prstGeom>
          <a:noFill/>
          <a:ln/>
        </p:spPr>
        <p:txBody>
          <a:bodyPr wrap="none" lIns="0" tIns="0" rIns="0" bIns="0" rtlCol="0" anchor="t"/>
          <a:lstStyle/>
          <a:p>
            <a:pPr algn="ctr" indent="0" marL="0">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0" name="Text 7"/>
          <p:cNvSpPr/>
          <p:nvPr/>
        </p:nvSpPr>
        <p:spPr>
          <a:xfrm>
            <a:off x="5954078" y="503193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Textiles &amp; Clothing</a:t>
            </a:r>
            <a:endParaRPr lang="en-US" sz="2200" dirty="0"/>
          </a:p>
        </p:txBody>
      </p:sp>
      <p:sp>
        <p:nvSpPr>
          <p:cNvPr id="11" name="Text 8"/>
          <p:cNvSpPr/>
          <p:nvPr/>
        </p:nvSpPr>
        <p:spPr>
          <a:xfrm>
            <a:off x="5954078" y="5522357"/>
            <a:ext cx="3459242" cy="1814513"/>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The Inca excelled in weaving, producing textiles of exceptional quality, using colorful dyes, intricate patterns, and innovative techniques.</a:t>
            </a:r>
            <a:endParaRPr lang="en-US" sz="1750" dirty="0"/>
          </a:p>
        </p:txBody>
      </p:sp>
      <p:sp>
        <p:nvSpPr>
          <p:cNvPr id="12" name="Shape 9"/>
          <p:cNvSpPr/>
          <p:nvPr/>
        </p:nvSpPr>
        <p:spPr>
          <a:xfrm>
            <a:off x="9640133" y="5031938"/>
            <a:ext cx="510302" cy="510302"/>
          </a:xfrm>
          <a:prstGeom prst="roundRect">
            <a:avLst>
              <a:gd name="adj" fmla="val 6667"/>
            </a:avLst>
          </a:prstGeom>
          <a:solidFill>
            <a:srgbClr val="E9ECF2"/>
          </a:solidFill>
          <a:ln/>
        </p:spPr>
      </p:sp>
      <p:sp>
        <p:nvSpPr>
          <p:cNvPr id="13" name="Text 10"/>
          <p:cNvSpPr/>
          <p:nvPr/>
        </p:nvSpPr>
        <p:spPr>
          <a:xfrm>
            <a:off x="9803368" y="5116949"/>
            <a:ext cx="183713" cy="340281"/>
          </a:xfrm>
          <a:prstGeom prst="rect">
            <a:avLst/>
          </a:prstGeom>
          <a:noFill/>
          <a:ln/>
        </p:spPr>
        <p:txBody>
          <a:bodyPr wrap="none" lIns="0" tIns="0" rIns="0" bIns="0" rtlCol="0" anchor="t"/>
          <a:lstStyle/>
          <a:p>
            <a:pPr algn="ctr" indent="0" marL="0">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4" name="Text 11"/>
          <p:cNvSpPr/>
          <p:nvPr/>
        </p:nvSpPr>
        <p:spPr>
          <a:xfrm>
            <a:off x="10377249" y="503193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Inca Art</a:t>
            </a:r>
            <a:endParaRPr lang="en-US" sz="2200" dirty="0"/>
          </a:p>
        </p:txBody>
      </p:sp>
      <p:sp>
        <p:nvSpPr>
          <p:cNvPr id="15" name="Text 12"/>
          <p:cNvSpPr/>
          <p:nvPr/>
        </p:nvSpPr>
        <p:spPr>
          <a:xfrm>
            <a:off x="10377249" y="5522357"/>
            <a:ext cx="3459242" cy="1814513"/>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Their art reflected their intricate worldview, from finely crafted pottery and metalwork to elaborate stone carvings and murals.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6847" y="830937"/>
            <a:ext cx="7086600" cy="643176"/>
          </a:xfrm>
          <a:prstGeom prst="rect">
            <a:avLst/>
          </a:prstGeom>
          <a:noFill/>
          <a:ln/>
        </p:spPr>
        <p:txBody>
          <a:bodyPr wrap="none" lIns="0" tIns="0" rIns="0" bIns="0" rtlCol="0" anchor="t"/>
          <a:lstStyle/>
          <a:p>
            <a:pPr indent="0" marL="0">
              <a:lnSpc>
                <a:spcPts val="5050"/>
              </a:lnSpc>
              <a:buNone/>
            </a:pPr>
            <a:r>
              <a:rPr lang="en-US" sz="4050" dirty="0">
                <a:solidFill>
                  <a:srgbClr val="3257B8"/>
                </a:solidFill>
                <a:latin typeface="Roboto Slab" pitchFamily="34" charset="0"/>
                <a:ea typeface="Roboto Slab" pitchFamily="34" charset="-122"/>
                <a:cs typeface="Roboto Slab" pitchFamily="34" charset="-120"/>
              </a:rPr>
              <a:t>Scientific Insights of the Inca</a:t>
            </a:r>
            <a:endParaRPr lang="en-US" sz="4050" dirty="0"/>
          </a:p>
        </p:txBody>
      </p:sp>
      <p:sp>
        <p:nvSpPr>
          <p:cNvPr id="4" name="Shape 1"/>
          <p:cNvSpPr/>
          <p:nvPr/>
        </p:nvSpPr>
        <p:spPr>
          <a:xfrm>
            <a:off x="6504146" y="1782842"/>
            <a:ext cx="22860" cy="5615702"/>
          </a:xfrm>
          <a:prstGeom prst="roundRect">
            <a:avLst>
              <a:gd name="adj" fmla="val 135069"/>
            </a:avLst>
          </a:prstGeom>
          <a:solidFill>
            <a:srgbClr val="CFD2D8"/>
          </a:solidFill>
          <a:ln/>
        </p:spPr>
      </p:sp>
      <p:sp>
        <p:nvSpPr>
          <p:cNvPr id="5" name="Shape 2"/>
          <p:cNvSpPr/>
          <p:nvPr/>
        </p:nvSpPr>
        <p:spPr>
          <a:xfrm>
            <a:off x="6724233" y="2234327"/>
            <a:ext cx="720447" cy="22860"/>
          </a:xfrm>
          <a:prstGeom prst="roundRect">
            <a:avLst>
              <a:gd name="adj" fmla="val 135069"/>
            </a:avLst>
          </a:prstGeom>
          <a:solidFill>
            <a:srgbClr val="CFD2D8"/>
          </a:solidFill>
          <a:ln/>
        </p:spPr>
      </p:sp>
      <p:sp>
        <p:nvSpPr>
          <p:cNvPr id="6" name="Shape 3"/>
          <p:cNvSpPr/>
          <p:nvPr/>
        </p:nvSpPr>
        <p:spPr>
          <a:xfrm>
            <a:off x="6284059" y="2014299"/>
            <a:ext cx="463034" cy="463034"/>
          </a:xfrm>
          <a:prstGeom prst="roundRect">
            <a:avLst>
              <a:gd name="adj" fmla="val 6668"/>
            </a:avLst>
          </a:prstGeom>
          <a:solidFill>
            <a:srgbClr val="E9ECF2"/>
          </a:solidFill>
          <a:ln/>
        </p:spPr>
      </p:sp>
      <p:sp>
        <p:nvSpPr>
          <p:cNvPr id="7" name="Text 4"/>
          <p:cNvSpPr/>
          <p:nvPr/>
        </p:nvSpPr>
        <p:spPr>
          <a:xfrm>
            <a:off x="6451937" y="2091452"/>
            <a:ext cx="127278" cy="308729"/>
          </a:xfrm>
          <a:prstGeom prst="rect">
            <a:avLst/>
          </a:prstGeom>
          <a:noFill/>
          <a:ln/>
        </p:spPr>
        <p:txBody>
          <a:bodyPr wrap="none" lIns="0" tIns="0" rIns="0" bIns="0" rtlCol="0" anchor="t"/>
          <a:lstStyle/>
          <a:p>
            <a:pPr algn="ctr" indent="0" marL="0">
              <a:lnSpc>
                <a:spcPts val="2400"/>
              </a:lnSpc>
              <a:buNone/>
            </a:pPr>
            <a:r>
              <a:rPr lang="en-US" sz="2400" dirty="0">
                <a:solidFill>
                  <a:srgbClr val="15213F"/>
                </a:solidFill>
                <a:latin typeface="Roboto Slab" pitchFamily="34" charset="0"/>
                <a:ea typeface="Roboto Slab" pitchFamily="34" charset="-122"/>
                <a:cs typeface="Roboto Slab" pitchFamily="34" charset="-120"/>
              </a:rPr>
              <a:t>1</a:t>
            </a:r>
            <a:endParaRPr lang="en-US" sz="2400" dirty="0"/>
          </a:p>
        </p:txBody>
      </p:sp>
      <p:sp>
        <p:nvSpPr>
          <p:cNvPr id="8" name="Text 5"/>
          <p:cNvSpPr/>
          <p:nvPr/>
        </p:nvSpPr>
        <p:spPr>
          <a:xfrm>
            <a:off x="7647623" y="1988582"/>
            <a:ext cx="2573060" cy="321588"/>
          </a:xfrm>
          <a:prstGeom prst="rect">
            <a:avLst/>
          </a:prstGeom>
          <a:noFill/>
          <a:ln/>
        </p:spPr>
        <p:txBody>
          <a:bodyPr wrap="none" lIns="0" tIns="0" rIns="0" bIns="0" rtlCol="0" anchor="t"/>
          <a:lstStyle/>
          <a:p>
            <a:pPr algn="l" indent="0" marL="0">
              <a:lnSpc>
                <a:spcPts val="2500"/>
              </a:lnSpc>
              <a:buNone/>
            </a:pPr>
            <a:r>
              <a:rPr lang="en-US" sz="2000" dirty="0">
                <a:solidFill>
                  <a:srgbClr val="15213F"/>
                </a:solidFill>
                <a:latin typeface="Roboto Slab" pitchFamily="34" charset="0"/>
                <a:ea typeface="Roboto Slab" pitchFamily="34" charset="-122"/>
                <a:cs typeface="Roboto Slab" pitchFamily="34" charset="-120"/>
              </a:rPr>
              <a:t>Calendar System</a:t>
            </a:r>
            <a:endParaRPr lang="en-US" sz="2000" dirty="0"/>
          </a:p>
        </p:txBody>
      </p:sp>
      <p:sp>
        <p:nvSpPr>
          <p:cNvPr id="9" name="Text 6"/>
          <p:cNvSpPr/>
          <p:nvPr/>
        </p:nvSpPr>
        <p:spPr>
          <a:xfrm>
            <a:off x="7647623" y="2433638"/>
            <a:ext cx="6262330" cy="987981"/>
          </a:xfrm>
          <a:prstGeom prst="rect">
            <a:avLst/>
          </a:prstGeom>
          <a:noFill/>
          <a:ln/>
        </p:spPr>
        <p:txBody>
          <a:bodyPr wrap="square" lIns="0" tIns="0" rIns="0" bIns="0" rtlCol="0" anchor="t"/>
          <a:lstStyle/>
          <a:p>
            <a:pPr algn="l" indent="0" marL="0">
              <a:lnSpc>
                <a:spcPts val="2550"/>
              </a:lnSpc>
              <a:buNone/>
            </a:pPr>
            <a:r>
              <a:rPr lang="en-US" sz="1600" dirty="0">
                <a:solidFill>
                  <a:srgbClr val="15213F"/>
                </a:solidFill>
                <a:latin typeface="Roboto" pitchFamily="34" charset="0"/>
                <a:ea typeface="Roboto" pitchFamily="34" charset="-122"/>
                <a:cs typeface="Roboto" pitchFamily="34" charset="-120"/>
              </a:rPr>
              <a:t>The Inca calendar, based on the lunar cycles, consisted of 12 months and was used to track agricultural seasons and ceremonial events.</a:t>
            </a:r>
            <a:endParaRPr lang="en-US" sz="1600" dirty="0"/>
          </a:p>
        </p:txBody>
      </p:sp>
      <p:sp>
        <p:nvSpPr>
          <p:cNvPr id="10" name="Shape 7"/>
          <p:cNvSpPr/>
          <p:nvPr/>
        </p:nvSpPr>
        <p:spPr>
          <a:xfrm>
            <a:off x="6724233" y="4284583"/>
            <a:ext cx="720447" cy="22860"/>
          </a:xfrm>
          <a:prstGeom prst="roundRect">
            <a:avLst>
              <a:gd name="adj" fmla="val 135069"/>
            </a:avLst>
          </a:prstGeom>
          <a:solidFill>
            <a:srgbClr val="CFD2D8"/>
          </a:solidFill>
          <a:ln/>
        </p:spPr>
      </p:sp>
      <p:sp>
        <p:nvSpPr>
          <p:cNvPr id="11" name="Shape 8"/>
          <p:cNvSpPr/>
          <p:nvPr/>
        </p:nvSpPr>
        <p:spPr>
          <a:xfrm>
            <a:off x="6284059" y="4064556"/>
            <a:ext cx="463034" cy="463034"/>
          </a:xfrm>
          <a:prstGeom prst="roundRect">
            <a:avLst>
              <a:gd name="adj" fmla="val 6668"/>
            </a:avLst>
          </a:prstGeom>
          <a:solidFill>
            <a:srgbClr val="E9ECF2"/>
          </a:solidFill>
          <a:ln/>
        </p:spPr>
      </p:sp>
      <p:sp>
        <p:nvSpPr>
          <p:cNvPr id="12" name="Text 9"/>
          <p:cNvSpPr/>
          <p:nvPr/>
        </p:nvSpPr>
        <p:spPr>
          <a:xfrm>
            <a:off x="6430268" y="4141708"/>
            <a:ext cx="170497" cy="308729"/>
          </a:xfrm>
          <a:prstGeom prst="rect">
            <a:avLst/>
          </a:prstGeom>
          <a:noFill/>
          <a:ln/>
        </p:spPr>
        <p:txBody>
          <a:bodyPr wrap="none" lIns="0" tIns="0" rIns="0" bIns="0" rtlCol="0" anchor="t"/>
          <a:lstStyle/>
          <a:p>
            <a:pPr algn="ctr" indent="0" marL="0">
              <a:lnSpc>
                <a:spcPts val="2400"/>
              </a:lnSpc>
              <a:buNone/>
            </a:pPr>
            <a:r>
              <a:rPr lang="en-US" sz="2400" dirty="0">
                <a:solidFill>
                  <a:srgbClr val="15213F"/>
                </a:solidFill>
                <a:latin typeface="Roboto Slab" pitchFamily="34" charset="0"/>
                <a:ea typeface="Roboto Slab" pitchFamily="34" charset="-122"/>
                <a:cs typeface="Roboto Slab" pitchFamily="34" charset="-120"/>
              </a:rPr>
              <a:t>2</a:t>
            </a:r>
            <a:endParaRPr lang="en-US" sz="2400" dirty="0"/>
          </a:p>
        </p:txBody>
      </p:sp>
      <p:sp>
        <p:nvSpPr>
          <p:cNvPr id="13" name="Text 10"/>
          <p:cNvSpPr/>
          <p:nvPr/>
        </p:nvSpPr>
        <p:spPr>
          <a:xfrm>
            <a:off x="7647623" y="4038838"/>
            <a:ext cx="2657713" cy="321588"/>
          </a:xfrm>
          <a:prstGeom prst="rect">
            <a:avLst/>
          </a:prstGeom>
          <a:noFill/>
          <a:ln/>
        </p:spPr>
        <p:txBody>
          <a:bodyPr wrap="none" lIns="0" tIns="0" rIns="0" bIns="0" rtlCol="0" anchor="t"/>
          <a:lstStyle/>
          <a:p>
            <a:pPr algn="l" indent="0" marL="0">
              <a:lnSpc>
                <a:spcPts val="2500"/>
              </a:lnSpc>
              <a:buNone/>
            </a:pPr>
            <a:r>
              <a:rPr lang="en-US" sz="2000" dirty="0">
                <a:solidFill>
                  <a:srgbClr val="15213F"/>
                </a:solidFill>
                <a:latin typeface="Roboto Slab" pitchFamily="34" charset="0"/>
                <a:ea typeface="Roboto Slab" pitchFamily="34" charset="-122"/>
                <a:cs typeface="Roboto Slab" pitchFamily="34" charset="-120"/>
              </a:rPr>
              <a:t>Agricultural Practices</a:t>
            </a:r>
            <a:endParaRPr lang="en-US" sz="2000" dirty="0"/>
          </a:p>
        </p:txBody>
      </p:sp>
      <p:sp>
        <p:nvSpPr>
          <p:cNvPr id="14" name="Text 11"/>
          <p:cNvSpPr/>
          <p:nvPr/>
        </p:nvSpPr>
        <p:spPr>
          <a:xfrm>
            <a:off x="7647623" y="4483894"/>
            <a:ext cx="6262330" cy="987981"/>
          </a:xfrm>
          <a:prstGeom prst="rect">
            <a:avLst/>
          </a:prstGeom>
          <a:noFill/>
          <a:ln/>
        </p:spPr>
        <p:txBody>
          <a:bodyPr wrap="square" lIns="0" tIns="0" rIns="0" bIns="0" rtlCol="0" anchor="t"/>
          <a:lstStyle/>
          <a:p>
            <a:pPr algn="l" indent="0" marL="0">
              <a:lnSpc>
                <a:spcPts val="2550"/>
              </a:lnSpc>
              <a:buNone/>
            </a:pPr>
            <a:r>
              <a:rPr lang="en-US" sz="1600" dirty="0">
                <a:solidFill>
                  <a:srgbClr val="15213F"/>
                </a:solidFill>
                <a:latin typeface="Roboto" pitchFamily="34" charset="0"/>
                <a:ea typeface="Roboto" pitchFamily="34" charset="-122"/>
                <a:cs typeface="Roboto" pitchFamily="34" charset="-120"/>
              </a:rPr>
              <a:t>The Inca implemented sustainable agricultural practices, such as terracing, crop rotation, and fertilization, to maximize food production.</a:t>
            </a:r>
            <a:endParaRPr lang="en-US" sz="1600" dirty="0"/>
          </a:p>
        </p:txBody>
      </p:sp>
      <p:sp>
        <p:nvSpPr>
          <p:cNvPr id="15" name="Shape 12"/>
          <p:cNvSpPr/>
          <p:nvPr/>
        </p:nvSpPr>
        <p:spPr>
          <a:xfrm>
            <a:off x="6724233" y="6334839"/>
            <a:ext cx="720447" cy="22860"/>
          </a:xfrm>
          <a:prstGeom prst="roundRect">
            <a:avLst>
              <a:gd name="adj" fmla="val 135069"/>
            </a:avLst>
          </a:prstGeom>
          <a:solidFill>
            <a:srgbClr val="CFD2D8"/>
          </a:solidFill>
          <a:ln/>
        </p:spPr>
      </p:sp>
      <p:sp>
        <p:nvSpPr>
          <p:cNvPr id="16" name="Shape 13"/>
          <p:cNvSpPr/>
          <p:nvPr/>
        </p:nvSpPr>
        <p:spPr>
          <a:xfrm>
            <a:off x="6284059" y="6114812"/>
            <a:ext cx="463034" cy="463034"/>
          </a:xfrm>
          <a:prstGeom prst="roundRect">
            <a:avLst>
              <a:gd name="adj" fmla="val 6668"/>
            </a:avLst>
          </a:prstGeom>
          <a:solidFill>
            <a:srgbClr val="E9ECF2"/>
          </a:solidFill>
          <a:ln/>
        </p:spPr>
      </p:sp>
      <p:sp>
        <p:nvSpPr>
          <p:cNvPr id="17" name="Text 14"/>
          <p:cNvSpPr/>
          <p:nvPr/>
        </p:nvSpPr>
        <p:spPr>
          <a:xfrm>
            <a:off x="6432173" y="6191964"/>
            <a:ext cx="166807" cy="308729"/>
          </a:xfrm>
          <a:prstGeom prst="rect">
            <a:avLst/>
          </a:prstGeom>
          <a:noFill/>
          <a:ln/>
        </p:spPr>
        <p:txBody>
          <a:bodyPr wrap="none" lIns="0" tIns="0" rIns="0" bIns="0" rtlCol="0" anchor="t"/>
          <a:lstStyle/>
          <a:p>
            <a:pPr algn="ctr" indent="0" marL="0">
              <a:lnSpc>
                <a:spcPts val="2400"/>
              </a:lnSpc>
              <a:buNone/>
            </a:pPr>
            <a:r>
              <a:rPr lang="en-US" sz="2400" dirty="0">
                <a:solidFill>
                  <a:srgbClr val="15213F"/>
                </a:solidFill>
                <a:latin typeface="Roboto Slab" pitchFamily="34" charset="0"/>
                <a:ea typeface="Roboto Slab" pitchFamily="34" charset="-122"/>
                <a:cs typeface="Roboto Slab" pitchFamily="34" charset="-120"/>
              </a:rPr>
              <a:t>3</a:t>
            </a:r>
            <a:endParaRPr lang="en-US" sz="2400" dirty="0"/>
          </a:p>
        </p:txBody>
      </p:sp>
      <p:sp>
        <p:nvSpPr>
          <p:cNvPr id="18" name="Text 15"/>
          <p:cNvSpPr/>
          <p:nvPr/>
        </p:nvSpPr>
        <p:spPr>
          <a:xfrm>
            <a:off x="7647623" y="6089094"/>
            <a:ext cx="2573060" cy="321588"/>
          </a:xfrm>
          <a:prstGeom prst="rect">
            <a:avLst/>
          </a:prstGeom>
          <a:noFill/>
          <a:ln/>
        </p:spPr>
        <p:txBody>
          <a:bodyPr wrap="none" lIns="0" tIns="0" rIns="0" bIns="0" rtlCol="0" anchor="t"/>
          <a:lstStyle/>
          <a:p>
            <a:pPr algn="l" indent="0" marL="0">
              <a:lnSpc>
                <a:spcPts val="2500"/>
              </a:lnSpc>
              <a:buNone/>
            </a:pPr>
            <a:r>
              <a:rPr lang="en-US" sz="2000" dirty="0">
                <a:solidFill>
                  <a:srgbClr val="15213F"/>
                </a:solidFill>
                <a:latin typeface="Roboto Slab" pitchFamily="34" charset="0"/>
                <a:ea typeface="Roboto Slab" pitchFamily="34" charset="-122"/>
                <a:cs typeface="Roboto Slab" pitchFamily="34" charset="-120"/>
              </a:rPr>
              <a:t>Medical Knowledge</a:t>
            </a:r>
            <a:endParaRPr lang="en-US" sz="2000" dirty="0"/>
          </a:p>
        </p:txBody>
      </p:sp>
      <p:sp>
        <p:nvSpPr>
          <p:cNvPr id="19" name="Text 16"/>
          <p:cNvSpPr/>
          <p:nvPr/>
        </p:nvSpPr>
        <p:spPr>
          <a:xfrm>
            <a:off x="7647623" y="6534150"/>
            <a:ext cx="6262330" cy="658654"/>
          </a:xfrm>
          <a:prstGeom prst="rect">
            <a:avLst/>
          </a:prstGeom>
          <a:noFill/>
          <a:ln/>
        </p:spPr>
        <p:txBody>
          <a:bodyPr wrap="square" lIns="0" tIns="0" rIns="0" bIns="0" rtlCol="0" anchor="t"/>
          <a:lstStyle/>
          <a:p>
            <a:pPr algn="l" indent="0" marL="0">
              <a:lnSpc>
                <a:spcPts val="2550"/>
              </a:lnSpc>
              <a:buNone/>
            </a:pPr>
            <a:r>
              <a:rPr lang="en-US" sz="1600" dirty="0">
                <a:solidFill>
                  <a:srgbClr val="15213F"/>
                </a:solidFill>
                <a:latin typeface="Roboto" pitchFamily="34" charset="0"/>
                <a:ea typeface="Roboto" pitchFamily="34" charset="-122"/>
                <a:cs typeface="Roboto" pitchFamily="34" charset="-120"/>
              </a:rPr>
              <a:t>The Inca possessed extensive knowledge of herbal remedies and healing techniques, employing plants and minerals to treat ailments.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1207"/>
            <a:ext cx="5929789" cy="708779"/>
          </a:xfrm>
          <a:prstGeom prst="rect">
            <a:avLst/>
          </a:prstGeom>
          <a:noFill/>
          <a:ln/>
        </p:spPr>
        <p:txBody>
          <a:bodyPr wrap="none" lIns="0" tIns="0" rIns="0" bIns="0" rtlCol="0" anchor="t"/>
          <a:lstStyle/>
          <a:p>
            <a:pPr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A Legacy That Echoes</a:t>
            </a:r>
            <a:endParaRPr lang="en-US" sz="4450" dirty="0"/>
          </a:p>
        </p:txBody>
      </p:sp>
      <p:sp>
        <p:nvSpPr>
          <p:cNvPr id="4" name="Shape 1"/>
          <p:cNvSpPr/>
          <p:nvPr/>
        </p:nvSpPr>
        <p:spPr>
          <a:xfrm>
            <a:off x="793790" y="2130147"/>
            <a:ext cx="3664863" cy="2758559"/>
          </a:xfrm>
          <a:prstGeom prst="roundRect">
            <a:avLst>
              <a:gd name="adj" fmla="val 1233"/>
            </a:avLst>
          </a:prstGeom>
          <a:solidFill>
            <a:srgbClr val="E9ECF2"/>
          </a:solidFill>
          <a:ln/>
        </p:spPr>
      </p:sp>
      <p:sp>
        <p:nvSpPr>
          <p:cNvPr id="5" name="Text 2"/>
          <p:cNvSpPr/>
          <p:nvPr/>
        </p:nvSpPr>
        <p:spPr>
          <a:xfrm>
            <a:off x="1020604" y="2356961"/>
            <a:ext cx="2844165" cy="354330"/>
          </a:xfrm>
          <a:prstGeom prst="rect">
            <a:avLst/>
          </a:prstGeom>
          <a:noFill/>
          <a:ln/>
        </p:spPr>
        <p:txBody>
          <a:bodyPr wrap="none" lIns="0" tIns="0" rIns="0" bIns="0" rtlCol="0" anchor="t"/>
          <a:lstStyle/>
          <a:p>
            <a:pPr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Engineering Prowess</a:t>
            </a:r>
            <a:endParaRPr lang="en-US" sz="2200" dirty="0"/>
          </a:p>
        </p:txBody>
      </p:sp>
      <p:sp>
        <p:nvSpPr>
          <p:cNvPr id="6" name="Text 3"/>
          <p:cNvSpPr/>
          <p:nvPr/>
        </p:nvSpPr>
        <p:spPr>
          <a:xfrm>
            <a:off x="1020604" y="2847380"/>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The Inca's road network, irrigation systems, and bridges continue to inspire engineers today, serving as testaments to their remarkable skills.</a:t>
            </a:r>
            <a:endParaRPr lang="en-US" sz="1750" dirty="0"/>
          </a:p>
        </p:txBody>
      </p:sp>
      <p:sp>
        <p:nvSpPr>
          <p:cNvPr id="7" name="Shape 4"/>
          <p:cNvSpPr/>
          <p:nvPr/>
        </p:nvSpPr>
        <p:spPr>
          <a:xfrm>
            <a:off x="4685467" y="2130147"/>
            <a:ext cx="3664863" cy="2758559"/>
          </a:xfrm>
          <a:prstGeom prst="roundRect">
            <a:avLst>
              <a:gd name="adj" fmla="val 1233"/>
            </a:avLst>
          </a:prstGeom>
          <a:solidFill>
            <a:srgbClr val="E9ECF2"/>
          </a:solidFill>
          <a:ln/>
        </p:spPr>
      </p:sp>
      <p:sp>
        <p:nvSpPr>
          <p:cNvPr id="8" name="Text 5"/>
          <p:cNvSpPr/>
          <p:nvPr/>
        </p:nvSpPr>
        <p:spPr>
          <a:xfrm>
            <a:off x="4912281" y="235696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Cultural Impact</a:t>
            </a:r>
            <a:endParaRPr lang="en-US" sz="2200" dirty="0"/>
          </a:p>
        </p:txBody>
      </p:sp>
      <p:sp>
        <p:nvSpPr>
          <p:cNvPr id="9" name="Text 6"/>
          <p:cNvSpPr/>
          <p:nvPr/>
        </p:nvSpPr>
        <p:spPr>
          <a:xfrm>
            <a:off x="4912281" y="2847380"/>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The Inca's textiles, art, and traditions continue to influence art and design in South America, preserving their artistic heritage.</a:t>
            </a:r>
            <a:endParaRPr lang="en-US" sz="1750" dirty="0"/>
          </a:p>
        </p:txBody>
      </p:sp>
      <p:sp>
        <p:nvSpPr>
          <p:cNvPr id="10" name="Shape 7"/>
          <p:cNvSpPr/>
          <p:nvPr/>
        </p:nvSpPr>
        <p:spPr>
          <a:xfrm>
            <a:off x="793790" y="5115520"/>
            <a:ext cx="7556421" cy="2032754"/>
          </a:xfrm>
          <a:prstGeom prst="roundRect">
            <a:avLst>
              <a:gd name="adj" fmla="val 1674"/>
            </a:avLst>
          </a:prstGeom>
          <a:solidFill>
            <a:srgbClr val="E9ECF2"/>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Enduring Influence</a:t>
            </a:r>
            <a:endParaRPr lang="en-US" sz="2200" dirty="0"/>
          </a:p>
        </p:txBody>
      </p:sp>
      <p:sp>
        <p:nvSpPr>
          <p:cNvPr id="12" name="Text 9"/>
          <p:cNvSpPr/>
          <p:nvPr/>
        </p:nvSpPr>
        <p:spPr>
          <a:xfrm>
            <a:off x="1020604" y="5832753"/>
            <a:ext cx="7102793" cy="1088708"/>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Their sophisticated social structures, agricultural innovations, and scientific understanding provide valuable insights into ancient civilizations.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59004"/>
            <a:ext cx="5746790" cy="708779"/>
          </a:xfrm>
          <a:prstGeom prst="rect">
            <a:avLst/>
          </a:prstGeom>
          <a:noFill/>
          <a:ln/>
        </p:spPr>
        <p:txBody>
          <a:bodyPr wrap="none" lIns="0" tIns="0" rIns="0" bIns="0" rtlCol="0" anchor="t"/>
          <a:lstStyle/>
          <a:p>
            <a:pPr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The Enduring Legacy</a:t>
            </a:r>
            <a:endParaRPr lang="en-US" sz="4450" dirty="0"/>
          </a:p>
        </p:txBody>
      </p:sp>
      <p:pic>
        <p:nvPicPr>
          <p:cNvPr id="4" name="Image 1" descr="preencoded.png">    </p:cNvPr>
          <p:cNvPicPr>
            <a:picLocks noChangeAspect="1"/>
          </p:cNvPicPr>
          <p:nvPr/>
        </p:nvPicPr>
        <p:blipFill>
          <a:blip r:embed="rId2"/>
          <a:stretch>
            <a:fillRect/>
          </a:stretch>
        </p:blipFill>
        <p:spPr>
          <a:xfrm>
            <a:off x="793790" y="4507944"/>
            <a:ext cx="566976" cy="566976"/>
          </a:xfrm>
          <a:prstGeom prst="rect">
            <a:avLst/>
          </a:prstGeom>
        </p:spPr>
      </p:pic>
      <p:sp>
        <p:nvSpPr>
          <p:cNvPr id="5" name="Text 1"/>
          <p:cNvSpPr/>
          <p:nvPr/>
        </p:nvSpPr>
        <p:spPr>
          <a:xfrm>
            <a:off x="793790" y="53017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Resilience</a:t>
            </a:r>
            <a:endParaRPr lang="en-US" sz="2200" dirty="0"/>
          </a:p>
        </p:txBody>
      </p:sp>
      <p:sp>
        <p:nvSpPr>
          <p:cNvPr id="6" name="Text 2"/>
          <p:cNvSpPr/>
          <p:nvPr/>
        </p:nvSpPr>
        <p:spPr>
          <a:xfrm>
            <a:off x="793790" y="5792153"/>
            <a:ext cx="4120753" cy="1814513"/>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The Inca civilization faced challenges, adapting to their environment and overcoming obstacles. They demonstrated resilience and adaptability.</a:t>
            </a:r>
            <a:endParaRPr lang="en-US" sz="1750" dirty="0"/>
          </a:p>
        </p:txBody>
      </p:sp>
      <p:pic>
        <p:nvPicPr>
          <p:cNvPr id="7" name="Image 2" descr="preencoded.png">    </p:cNvPr>
          <p:cNvPicPr>
            <a:picLocks noChangeAspect="1"/>
          </p:cNvPicPr>
          <p:nvPr/>
        </p:nvPicPr>
        <p:blipFill>
          <a:blip r:embed="rId3"/>
          <a:stretch>
            <a:fillRect/>
          </a:stretch>
        </p:blipFill>
        <p:spPr>
          <a:xfrm>
            <a:off x="5254704" y="4507944"/>
            <a:ext cx="566976" cy="566976"/>
          </a:xfrm>
          <a:prstGeom prst="rect">
            <a:avLst/>
          </a:prstGeom>
        </p:spPr>
      </p:pic>
      <p:sp>
        <p:nvSpPr>
          <p:cNvPr id="8" name="Text 3"/>
          <p:cNvSpPr/>
          <p:nvPr/>
        </p:nvSpPr>
        <p:spPr>
          <a:xfrm>
            <a:off x="5254704" y="53017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Innovation</a:t>
            </a:r>
            <a:endParaRPr lang="en-US" sz="2200" dirty="0"/>
          </a:p>
        </p:txBody>
      </p:sp>
      <p:sp>
        <p:nvSpPr>
          <p:cNvPr id="9" name="Text 4"/>
          <p:cNvSpPr/>
          <p:nvPr/>
        </p:nvSpPr>
        <p:spPr>
          <a:xfrm>
            <a:off x="5254704" y="5792153"/>
            <a:ext cx="4120872" cy="145161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Their innovative solutions to various challenges, from engineering to agriculture, represent a testament to their ingenuity and creativity.</a:t>
            </a:r>
            <a:endParaRPr lang="en-US" sz="1750" dirty="0"/>
          </a:p>
        </p:txBody>
      </p:sp>
      <p:pic>
        <p:nvPicPr>
          <p:cNvPr id="10" name="Image 3" descr="preencoded.png">    </p:cNvPr>
          <p:cNvPicPr>
            <a:picLocks noChangeAspect="1"/>
          </p:cNvPicPr>
          <p:nvPr/>
        </p:nvPicPr>
        <p:blipFill>
          <a:blip r:embed="rId4"/>
          <a:stretch>
            <a:fillRect/>
          </a:stretch>
        </p:blipFill>
        <p:spPr>
          <a:xfrm>
            <a:off x="9715738" y="4507944"/>
            <a:ext cx="566976" cy="566976"/>
          </a:xfrm>
          <a:prstGeom prst="rect">
            <a:avLst/>
          </a:prstGeom>
        </p:spPr>
      </p:pic>
      <p:sp>
        <p:nvSpPr>
          <p:cNvPr id="11" name="Text 5"/>
          <p:cNvSpPr/>
          <p:nvPr/>
        </p:nvSpPr>
        <p:spPr>
          <a:xfrm>
            <a:off x="9715738" y="53017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Cultural Richness</a:t>
            </a:r>
            <a:endParaRPr lang="en-US" sz="2200" dirty="0"/>
          </a:p>
        </p:txBody>
      </p:sp>
      <p:sp>
        <p:nvSpPr>
          <p:cNvPr id="12" name="Text 6"/>
          <p:cNvSpPr/>
          <p:nvPr/>
        </p:nvSpPr>
        <p:spPr>
          <a:xfrm>
            <a:off x="9715738" y="5792153"/>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The Inca legacy lives on through their cultural traditions, artistic expressions, and the enduring spirit of their people.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Exploring Further</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15213F"/>
                </a:solidFill>
                <a:latin typeface="Roboto" pitchFamily="34" charset="0"/>
                <a:ea typeface="Roboto" pitchFamily="34" charset="-122"/>
                <a:cs typeface="Roboto" pitchFamily="34" charset="-120"/>
              </a:rPr>
              <a:t>We invite you to continue exploring the fascinating world of the Inca Civilization, delving deeper into their history, culture, and contributions to science, technology, and society. Their legacy serves as a testament to the power of innovation and human ingenuity, inspiring us to learn from their achievements.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2024-12-16T13:35:27Z</dcterms:created>
  <dcterms:modified xsi:type="dcterms:W3CDTF">2024-12-16T13:35:27Z</dcterms:modified>
</cp:coreProperties>
</file>